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59" r:id="rId6"/>
    <p:sldId id="262" r:id="rId7"/>
    <p:sldId id="267" r:id="rId8"/>
    <p:sldId id="268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62" autoAdjust="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75137C-9418-4316-A597-0FA07D66B1B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93C94D-E97E-40A1-BFD5-45A580809E97}">
      <dgm:prSet phldrT="[Текст]"/>
      <dgm:spPr/>
      <dgm:t>
        <a:bodyPr/>
        <a:lstStyle/>
        <a:p>
          <a:r>
            <a:rPr lang="ru-RU" dirty="0" smtClean="0"/>
            <a:t>ОТДЕЛЕНИЕРЕАНИМАЦИИ И ИНТЕНСИВНОЙ ТЕРАПИИ ДЛЯ НОВОРОЖДЕННЫХ</a:t>
          </a:r>
          <a:endParaRPr lang="ru-RU" dirty="0"/>
        </a:p>
      </dgm:t>
    </dgm:pt>
    <dgm:pt modelId="{F0F8C7B6-4AD2-4EC3-8D3E-9B43431DF5DA}" type="parTrans" cxnId="{CC2065C1-1EC8-401D-BDFA-34D9E672B415}">
      <dgm:prSet/>
      <dgm:spPr/>
      <dgm:t>
        <a:bodyPr/>
        <a:lstStyle/>
        <a:p>
          <a:endParaRPr lang="ru-RU"/>
        </a:p>
      </dgm:t>
    </dgm:pt>
    <dgm:pt modelId="{E456DB36-A507-4B87-B03E-70D60A18AA4C}" type="sibTrans" cxnId="{CC2065C1-1EC8-401D-BDFA-34D9E672B415}">
      <dgm:prSet/>
      <dgm:spPr/>
      <dgm:t>
        <a:bodyPr/>
        <a:lstStyle/>
        <a:p>
          <a:endParaRPr lang="ru-RU"/>
        </a:p>
      </dgm:t>
    </dgm:pt>
    <dgm:pt modelId="{D76E3FDA-9285-44DE-895F-DA0972BB00A1}">
      <dgm:prSet phldrT="[Текст]"/>
      <dgm:spPr/>
      <dgm:t>
        <a:bodyPr/>
        <a:lstStyle/>
        <a:p>
          <a:r>
            <a:rPr lang="ru-RU" dirty="0" smtClean="0"/>
            <a:t>ПЕДИАТРИЧЕСКОЕ ОТДЕЛЕНИЕ ДЛЯ НЕДОНОШЕННЫХ НОВОРОЖДЕННЫЗХ ДЕТЕЙ</a:t>
          </a:r>
          <a:endParaRPr lang="ru-RU" dirty="0"/>
        </a:p>
      </dgm:t>
    </dgm:pt>
    <dgm:pt modelId="{5AF3F079-FC9C-4DFD-9BFB-B4F43DDD94BF}" type="parTrans" cxnId="{74A9160F-9D5D-419D-ADF0-90D90D138DC1}">
      <dgm:prSet/>
      <dgm:spPr/>
      <dgm:t>
        <a:bodyPr/>
        <a:lstStyle/>
        <a:p>
          <a:endParaRPr lang="ru-RU"/>
        </a:p>
      </dgm:t>
    </dgm:pt>
    <dgm:pt modelId="{EBEE30AC-535D-40E0-B83E-09E0E5D293FC}" type="sibTrans" cxnId="{74A9160F-9D5D-419D-ADF0-90D90D138DC1}">
      <dgm:prSet/>
      <dgm:spPr/>
      <dgm:t>
        <a:bodyPr/>
        <a:lstStyle/>
        <a:p>
          <a:endParaRPr lang="ru-RU"/>
        </a:p>
      </dgm:t>
    </dgm:pt>
    <dgm:pt modelId="{DBA4A647-39FF-49C4-9A45-D905721F715D}">
      <dgm:prSet phldrT="[Текст]"/>
      <dgm:spPr/>
      <dgm:t>
        <a:bodyPr/>
        <a:lstStyle/>
        <a:p>
          <a:r>
            <a:rPr lang="ru-RU" dirty="0" smtClean="0"/>
            <a:t>ПЕДИАТРИЧЕСКОЕ ОТДЕЛЕНИЕ НОВОРОЖДЕННЫХ ДЕТЕЙ С ПЕРИНАТАЛЬНЫМ ПОРАЖЕНИЕМ НЕРВНОЙ СИСТЕМЫ, ВРОЖДЕННОЙ И НАСЛЕДСТВЕННОЙ ПАТОЛОГИЕЙ</a:t>
          </a:r>
          <a:endParaRPr lang="ru-RU" dirty="0"/>
        </a:p>
      </dgm:t>
    </dgm:pt>
    <dgm:pt modelId="{B2E6E0E1-05B6-460B-88A1-C8FE9CA60565}" type="parTrans" cxnId="{072A7490-E256-49A4-AD25-0182047EB030}">
      <dgm:prSet/>
      <dgm:spPr/>
      <dgm:t>
        <a:bodyPr/>
        <a:lstStyle/>
        <a:p>
          <a:endParaRPr lang="ru-RU"/>
        </a:p>
      </dgm:t>
    </dgm:pt>
    <dgm:pt modelId="{37D72E72-A0A2-4815-8FEA-99F82F99A76E}" type="sibTrans" cxnId="{072A7490-E256-49A4-AD25-0182047EB030}">
      <dgm:prSet/>
      <dgm:spPr/>
      <dgm:t>
        <a:bodyPr/>
        <a:lstStyle/>
        <a:p>
          <a:endParaRPr lang="ru-RU"/>
        </a:p>
      </dgm:t>
    </dgm:pt>
    <dgm:pt modelId="{D50983AA-F1D2-484D-916F-8153B90F4E01}">
      <dgm:prSet phldrT="[Текст]"/>
      <dgm:spPr/>
      <dgm:t>
        <a:bodyPr/>
        <a:lstStyle/>
        <a:p>
          <a:r>
            <a:rPr lang="ru-RU" dirty="0" smtClean="0"/>
            <a:t>КАТАМНЕСТИЧЕСКИЙ КАБИНЕТ</a:t>
          </a:r>
          <a:endParaRPr lang="ru-RU" dirty="0"/>
        </a:p>
      </dgm:t>
    </dgm:pt>
    <dgm:pt modelId="{7D48BEAA-9A83-4E6D-BBA3-AAC481B79803}" type="parTrans" cxnId="{5AD37E1D-3B03-4E6F-BA28-7082891F6F19}">
      <dgm:prSet/>
      <dgm:spPr/>
      <dgm:t>
        <a:bodyPr/>
        <a:lstStyle/>
        <a:p>
          <a:endParaRPr lang="ru-RU"/>
        </a:p>
      </dgm:t>
    </dgm:pt>
    <dgm:pt modelId="{DB03BEFF-868E-4135-B426-A977C168BDA7}" type="sibTrans" cxnId="{5AD37E1D-3B03-4E6F-BA28-7082891F6F19}">
      <dgm:prSet/>
      <dgm:spPr/>
      <dgm:t>
        <a:bodyPr/>
        <a:lstStyle/>
        <a:p>
          <a:endParaRPr lang="ru-RU"/>
        </a:p>
      </dgm:t>
    </dgm:pt>
    <dgm:pt modelId="{4C7BF81D-31C3-445D-9571-81C3966E6837}" type="pres">
      <dgm:prSet presAssocID="{1D75137C-9418-4316-A597-0FA07D66B1B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9A3E9A-C277-4160-96A7-5CD913B4D784}" type="pres">
      <dgm:prSet presAssocID="{1D75137C-9418-4316-A597-0FA07D66B1BE}" presName="dummyMaxCanvas" presStyleCnt="0">
        <dgm:presLayoutVars/>
      </dgm:prSet>
      <dgm:spPr/>
    </dgm:pt>
    <dgm:pt modelId="{A9E7E2FC-FF20-402C-9B26-36CEA2D40535}" type="pres">
      <dgm:prSet presAssocID="{1D75137C-9418-4316-A597-0FA07D66B1BE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E88439-64B3-4220-8B74-E1163FDC311D}" type="pres">
      <dgm:prSet presAssocID="{1D75137C-9418-4316-A597-0FA07D66B1BE}" presName="FourNodes_2" presStyleLbl="node1" presStyleIdx="1" presStyleCnt="4" custScaleX="97812" custScaleY="98135" custLinFactNeighborX="-719" custLinFactNeighborY="41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39DCC0-EC2E-4C46-AA81-1BFA49858D8C}" type="pres">
      <dgm:prSet presAssocID="{1D75137C-9418-4316-A597-0FA07D66B1BE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65992C-54C9-4D1A-AD0D-A57269DE974C}" type="pres">
      <dgm:prSet presAssocID="{1D75137C-9418-4316-A597-0FA07D66B1BE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CD8099-4890-4087-863C-F4A0E4BB2016}" type="pres">
      <dgm:prSet presAssocID="{1D75137C-9418-4316-A597-0FA07D66B1BE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0540A-C949-4521-8DB6-67CB3B3A3C9C}" type="pres">
      <dgm:prSet presAssocID="{1D75137C-9418-4316-A597-0FA07D66B1BE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472EE-5154-4EED-9ECE-AD387B7B767C}" type="pres">
      <dgm:prSet presAssocID="{1D75137C-9418-4316-A597-0FA07D66B1BE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16465-0C01-4BDC-8E81-0E9F2D5D1D55}" type="pres">
      <dgm:prSet presAssocID="{1D75137C-9418-4316-A597-0FA07D66B1BE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44591E-20EB-4E48-BB21-F1E0EC59D1C8}" type="pres">
      <dgm:prSet presAssocID="{1D75137C-9418-4316-A597-0FA07D66B1BE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BBA695-7B6B-445C-93B7-0C715AFD0198}" type="pres">
      <dgm:prSet presAssocID="{1D75137C-9418-4316-A597-0FA07D66B1BE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A11A3F-7104-40FF-8258-48F312A10E16}" type="pres">
      <dgm:prSet presAssocID="{1D75137C-9418-4316-A597-0FA07D66B1BE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B795DE-FA6C-4141-B33C-583265523029}" type="presOf" srcId="{7D93C94D-E97E-40A1-BFD5-45A580809E97}" destId="{A9E7E2FC-FF20-402C-9B26-36CEA2D40535}" srcOrd="0" destOrd="0" presId="urn:microsoft.com/office/officeart/2005/8/layout/vProcess5"/>
    <dgm:cxn modelId="{9EB74900-EB4C-4415-AFF7-F7A193CA5984}" type="presOf" srcId="{D50983AA-F1D2-484D-916F-8153B90F4E01}" destId="{6565992C-54C9-4D1A-AD0D-A57269DE974C}" srcOrd="0" destOrd="0" presId="urn:microsoft.com/office/officeart/2005/8/layout/vProcess5"/>
    <dgm:cxn modelId="{46A05235-A10A-4332-AD2C-AF0F877F2797}" type="presOf" srcId="{37D72E72-A0A2-4815-8FEA-99F82F99A76E}" destId="{9B7472EE-5154-4EED-9ECE-AD387B7B767C}" srcOrd="0" destOrd="0" presId="urn:microsoft.com/office/officeart/2005/8/layout/vProcess5"/>
    <dgm:cxn modelId="{1C8EDFF3-262B-4296-926D-654AA842A30B}" type="presOf" srcId="{D76E3FDA-9285-44DE-895F-DA0972BB00A1}" destId="{6BE88439-64B3-4220-8B74-E1163FDC311D}" srcOrd="0" destOrd="0" presId="urn:microsoft.com/office/officeart/2005/8/layout/vProcess5"/>
    <dgm:cxn modelId="{E9C0AA9E-7AD2-411B-9D3F-39CF05EA29C7}" type="presOf" srcId="{1D75137C-9418-4316-A597-0FA07D66B1BE}" destId="{4C7BF81D-31C3-445D-9571-81C3966E6837}" srcOrd="0" destOrd="0" presId="urn:microsoft.com/office/officeart/2005/8/layout/vProcess5"/>
    <dgm:cxn modelId="{9E7644AC-AA87-45C9-89E3-7955FEB550BF}" type="presOf" srcId="{EBEE30AC-535D-40E0-B83E-09E0E5D293FC}" destId="{1030540A-C949-4521-8DB6-67CB3B3A3C9C}" srcOrd="0" destOrd="0" presId="urn:microsoft.com/office/officeart/2005/8/layout/vProcess5"/>
    <dgm:cxn modelId="{74A9160F-9D5D-419D-ADF0-90D90D138DC1}" srcId="{1D75137C-9418-4316-A597-0FA07D66B1BE}" destId="{D76E3FDA-9285-44DE-895F-DA0972BB00A1}" srcOrd="1" destOrd="0" parTransId="{5AF3F079-FC9C-4DFD-9BFB-B4F43DDD94BF}" sibTransId="{EBEE30AC-535D-40E0-B83E-09E0E5D293FC}"/>
    <dgm:cxn modelId="{D2510561-D106-4C4E-8549-F4C8C2BEADDE}" type="presOf" srcId="{DBA4A647-39FF-49C4-9A45-D905721F715D}" destId="{89BBA695-7B6B-445C-93B7-0C715AFD0198}" srcOrd="1" destOrd="0" presId="urn:microsoft.com/office/officeart/2005/8/layout/vProcess5"/>
    <dgm:cxn modelId="{FCA9867D-E8FC-40DF-B1B2-9FBD46AC2A64}" type="presOf" srcId="{DBA4A647-39FF-49C4-9A45-D905721F715D}" destId="{7B39DCC0-EC2E-4C46-AA81-1BFA49858D8C}" srcOrd="0" destOrd="0" presId="urn:microsoft.com/office/officeart/2005/8/layout/vProcess5"/>
    <dgm:cxn modelId="{072A7490-E256-49A4-AD25-0182047EB030}" srcId="{1D75137C-9418-4316-A597-0FA07D66B1BE}" destId="{DBA4A647-39FF-49C4-9A45-D905721F715D}" srcOrd="2" destOrd="0" parTransId="{B2E6E0E1-05B6-460B-88A1-C8FE9CA60565}" sibTransId="{37D72E72-A0A2-4815-8FEA-99F82F99A76E}"/>
    <dgm:cxn modelId="{9527DF57-B987-4FE2-8296-9E3DC8D47128}" type="presOf" srcId="{D50983AA-F1D2-484D-916F-8153B90F4E01}" destId="{04A11A3F-7104-40FF-8258-48F312A10E16}" srcOrd="1" destOrd="0" presId="urn:microsoft.com/office/officeart/2005/8/layout/vProcess5"/>
    <dgm:cxn modelId="{5AD37E1D-3B03-4E6F-BA28-7082891F6F19}" srcId="{1D75137C-9418-4316-A597-0FA07D66B1BE}" destId="{D50983AA-F1D2-484D-916F-8153B90F4E01}" srcOrd="3" destOrd="0" parTransId="{7D48BEAA-9A83-4E6D-BBA3-AAC481B79803}" sibTransId="{DB03BEFF-868E-4135-B426-A977C168BDA7}"/>
    <dgm:cxn modelId="{CC2065C1-1EC8-401D-BDFA-34D9E672B415}" srcId="{1D75137C-9418-4316-A597-0FA07D66B1BE}" destId="{7D93C94D-E97E-40A1-BFD5-45A580809E97}" srcOrd="0" destOrd="0" parTransId="{F0F8C7B6-4AD2-4EC3-8D3E-9B43431DF5DA}" sibTransId="{E456DB36-A507-4B87-B03E-70D60A18AA4C}"/>
    <dgm:cxn modelId="{0361140C-C3CD-4840-9E01-CABC348EB1D0}" type="presOf" srcId="{E456DB36-A507-4B87-B03E-70D60A18AA4C}" destId="{EDCD8099-4890-4087-863C-F4A0E4BB2016}" srcOrd="0" destOrd="0" presId="urn:microsoft.com/office/officeart/2005/8/layout/vProcess5"/>
    <dgm:cxn modelId="{DCB2BA00-99DD-4D8B-B9AD-6FCF6FB0F8AC}" type="presOf" srcId="{D76E3FDA-9285-44DE-895F-DA0972BB00A1}" destId="{C844591E-20EB-4E48-BB21-F1E0EC59D1C8}" srcOrd="1" destOrd="0" presId="urn:microsoft.com/office/officeart/2005/8/layout/vProcess5"/>
    <dgm:cxn modelId="{8A2B7E97-04BB-45A6-96FF-7940EA8858B9}" type="presOf" srcId="{7D93C94D-E97E-40A1-BFD5-45A580809E97}" destId="{71F16465-0C01-4BDC-8E81-0E9F2D5D1D55}" srcOrd="1" destOrd="0" presId="urn:microsoft.com/office/officeart/2005/8/layout/vProcess5"/>
    <dgm:cxn modelId="{EB0907C1-D721-42A0-AB95-C626E0E55170}" type="presParOf" srcId="{4C7BF81D-31C3-445D-9571-81C3966E6837}" destId="{8D9A3E9A-C277-4160-96A7-5CD913B4D784}" srcOrd="0" destOrd="0" presId="urn:microsoft.com/office/officeart/2005/8/layout/vProcess5"/>
    <dgm:cxn modelId="{D3E2F055-8DD6-4459-BA96-6147565C47C9}" type="presParOf" srcId="{4C7BF81D-31C3-445D-9571-81C3966E6837}" destId="{A9E7E2FC-FF20-402C-9B26-36CEA2D40535}" srcOrd="1" destOrd="0" presId="urn:microsoft.com/office/officeart/2005/8/layout/vProcess5"/>
    <dgm:cxn modelId="{2BFCD26E-D88F-4DB5-B90C-BAAE1CD1C0B9}" type="presParOf" srcId="{4C7BF81D-31C3-445D-9571-81C3966E6837}" destId="{6BE88439-64B3-4220-8B74-E1163FDC311D}" srcOrd="2" destOrd="0" presId="urn:microsoft.com/office/officeart/2005/8/layout/vProcess5"/>
    <dgm:cxn modelId="{3F9E2AC0-AF22-480A-8E28-FC38B9E42E4A}" type="presParOf" srcId="{4C7BF81D-31C3-445D-9571-81C3966E6837}" destId="{7B39DCC0-EC2E-4C46-AA81-1BFA49858D8C}" srcOrd="3" destOrd="0" presId="urn:microsoft.com/office/officeart/2005/8/layout/vProcess5"/>
    <dgm:cxn modelId="{693CF05F-4F68-4656-A801-C937FCF2C195}" type="presParOf" srcId="{4C7BF81D-31C3-445D-9571-81C3966E6837}" destId="{6565992C-54C9-4D1A-AD0D-A57269DE974C}" srcOrd="4" destOrd="0" presId="urn:microsoft.com/office/officeart/2005/8/layout/vProcess5"/>
    <dgm:cxn modelId="{05B29AD5-C8E5-4EBE-AC2B-3C021687C3DD}" type="presParOf" srcId="{4C7BF81D-31C3-445D-9571-81C3966E6837}" destId="{EDCD8099-4890-4087-863C-F4A0E4BB2016}" srcOrd="5" destOrd="0" presId="urn:microsoft.com/office/officeart/2005/8/layout/vProcess5"/>
    <dgm:cxn modelId="{14918454-AA82-4343-A8FA-BC2D42B511B9}" type="presParOf" srcId="{4C7BF81D-31C3-445D-9571-81C3966E6837}" destId="{1030540A-C949-4521-8DB6-67CB3B3A3C9C}" srcOrd="6" destOrd="0" presId="urn:microsoft.com/office/officeart/2005/8/layout/vProcess5"/>
    <dgm:cxn modelId="{95BAF51E-93EC-4FF8-A139-2DF08A1898FE}" type="presParOf" srcId="{4C7BF81D-31C3-445D-9571-81C3966E6837}" destId="{9B7472EE-5154-4EED-9ECE-AD387B7B767C}" srcOrd="7" destOrd="0" presId="urn:microsoft.com/office/officeart/2005/8/layout/vProcess5"/>
    <dgm:cxn modelId="{A03386FA-6AEC-4914-8AA8-03B1ACF79229}" type="presParOf" srcId="{4C7BF81D-31C3-445D-9571-81C3966E6837}" destId="{71F16465-0C01-4BDC-8E81-0E9F2D5D1D55}" srcOrd="8" destOrd="0" presId="urn:microsoft.com/office/officeart/2005/8/layout/vProcess5"/>
    <dgm:cxn modelId="{6C0729FC-3D69-47C6-B8D3-DB7CF4CC2B59}" type="presParOf" srcId="{4C7BF81D-31C3-445D-9571-81C3966E6837}" destId="{C844591E-20EB-4E48-BB21-F1E0EC59D1C8}" srcOrd="9" destOrd="0" presId="urn:microsoft.com/office/officeart/2005/8/layout/vProcess5"/>
    <dgm:cxn modelId="{9E7FDB18-AF58-4D6B-B2ED-C4FA5C53B8CF}" type="presParOf" srcId="{4C7BF81D-31C3-445D-9571-81C3966E6837}" destId="{89BBA695-7B6B-445C-93B7-0C715AFD0198}" srcOrd="10" destOrd="0" presId="urn:microsoft.com/office/officeart/2005/8/layout/vProcess5"/>
    <dgm:cxn modelId="{F5A3B8FC-6FA0-473D-9B4D-A40F47BD0ABB}" type="presParOf" srcId="{4C7BF81D-31C3-445D-9571-81C3966E6837}" destId="{04A11A3F-7104-40FF-8258-48F312A10E1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7E2FC-FF20-402C-9B26-36CEA2D40535}">
      <dsp:nvSpPr>
        <dsp:cNvPr id="0" name=""/>
        <dsp:cNvSpPr/>
      </dsp:nvSpPr>
      <dsp:spPr>
        <a:xfrm>
          <a:off x="0" y="0"/>
          <a:ext cx="6583680" cy="1235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ОТДЕЛЕНИЕРЕАНИМАЦИИ И ИНТЕНСИВНОЙ ТЕРАПИИ ДЛЯ НОВОРОЖДЕННЫХ</a:t>
          </a:r>
          <a:endParaRPr lang="ru-RU" sz="1400" kern="1200" dirty="0"/>
        </a:p>
      </dsp:txBody>
      <dsp:txXfrm>
        <a:off x="36191" y="36191"/>
        <a:ext cx="5145896" cy="1163275"/>
      </dsp:txXfrm>
    </dsp:sp>
    <dsp:sp modelId="{6BE88439-64B3-4220-8B74-E1163FDC311D}">
      <dsp:nvSpPr>
        <dsp:cNvPr id="0" name=""/>
        <dsp:cNvSpPr/>
      </dsp:nvSpPr>
      <dsp:spPr>
        <a:xfrm>
          <a:off x="576072" y="1523692"/>
          <a:ext cx="6439629" cy="1212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ПЕДИАТРИЧЕСКОЕ ОТДЕЛЕНИЕ ДЛЯ НЕДОНОШЕННЫХ НОВОРОЖДЕННЫЗХ ДЕТЕЙ</a:t>
          </a:r>
          <a:endParaRPr lang="ru-RU" sz="1400" kern="1200" dirty="0"/>
        </a:p>
      </dsp:txBody>
      <dsp:txXfrm>
        <a:off x="611588" y="1559208"/>
        <a:ext cx="5043674" cy="1141580"/>
      </dsp:txXfrm>
    </dsp:sp>
    <dsp:sp modelId="{7B39DCC0-EC2E-4C46-AA81-1BFA49858D8C}">
      <dsp:nvSpPr>
        <dsp:cNvPr id="0" name=""/>
        <dsp:cNvSpPr/>
      </dsp:nvSpPr>
      <dsp:spPr>
        <a:xfrm>
          <a:off x="1094536" y="2920644"/>
          <a:ext cx="6583680" cy="1235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ПЕДИАТРИЧЕСКОЕ ОТДЕЛЕНИЕ НОВОРОЖДЕННЫХ ДЕТЕЙ С ПЕРИНАТАЛЬНЫМ ПОРАЖЕНИЕМ НЕРВНОЙ СИСТЕМЫ, ВРОЖДЕННОЙ И НАСЛЕДСТВЕННОЙ ПАТОЛОГИЕЙ</a:t>
          </a:r>
          <a:endParaRPr lang="ru-RU" sz="1400" kern="1200" dirty="0"/>
        </a:p>
      </dsp:txBody>
      <dsp:txXfrm>
        <a:off x="1130727" y="2956835"/>
        <a:ext cx="5164967" cy="1163275"/>
      </dsp:txXfrm>
    </dsp:sp>
    <dsp:sp modelId="{6565992C-54C9-4D1A-AD0D-A57269DE974C}">
      <dsp:nvSpPr>
        <dsp:cNvPr id="0" name=""/>
        <dsp:cNvSpPr/>
      </dsp:nvSpPr>
      <dsp:spPr>
        <a:xfrm>
          <a:off x="1645920" y="4380966"/>
          <a:ext cx="6583680" cy="1235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КАТАМНЕСТИЧЕСКИЙ КАБИНЕТ</a:t>
          </a:r>
          <a:endParaRPr lang="ru-RU" sz="1400" kern="1200" dirty="0"/>
        </a:p>
      </dsp:txBody>
      <dsp:txXfrm>
        <a:off x="1682111" y="4417157"/>
        <a:ext cx="5156737" cy="1163275"/>
      </dsp:txXfrm>
    </dsp:sp>
    <dsp:sp modelId="{EDCD8099-4890-4087-863C-F4A0E4BB2016}">
      <dsp:nvSpPr>
        <dsp:cNvPr id="0" name=""/>
        <dsp:cNvSpPr/>
      </dsp:nvSpPr>
      <dsp:spPr>
        <a:xfrm>
          <a:off x="5780502" y="946401"/>
          <a:ext cx="803177" cy="80317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5961217" y="946401"/>
        <a:ext cx="441747" cy="604391"/>
      </dsp:txXfrm>
    </dsp:sp>
    <dsp:sp modelId="{1030540A-C949-4521-8DB6-67CB3B3A3C9C}">
      <dsp:nvSpPr>
        <dsp:cNvPr id="0" name=""/>
        <dsp:cNvSpPr/>
      </dsp:nvSpPr>
      <dsp:spPr>
        <a:xfrm>
          <a:off x="6331885" y="2406723"/>
          <a:ext cx="803177" cy="80317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512600" y="2406723"/>
        <a:ext cx="441747" cy="604391"/>
      </dsp:txXfrm>
    </dsp:sp>
    <dsp:sp modelId="{9B7472EE-5154-4EED-9ECE-AD387B7B767C}">
      <dsp:nvSpPr>
        <dsp:cNvPr id="0" name=""/>
        <dsp:cNvSpPr/>
      </dsp:nvSpPr>
      <dsp:spPr>
        <a:xfrm>
          <a:off x="6875039" y="3867045"/>
          <a:ext cx="803177" cy="80317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055754" y="3867045"/>
        <a:ext cx="441747" cy="6043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A4392-0701-434B-8B50-96A4B3692CB0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8526F-912C-46AD-BD43-194D53AA0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25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FFA9C6-E459-4C0A-93FC-2B24D4348D33}" type="datetimeFigureOut">
              <a:rPr lang="ru-RU" smtClean="0"/>
              <a:t>30.05.2018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24419D7-8297-4A07-AFAD-A77FD42B47E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Выхаживание недоношенных детей в ГУ «РНПЦ «Мать и дитя»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Вильчук</a:t>
            </a:r>
            <a:r>
              <a:rPr lang="ru-RU" dirty="0" smtClean="0"/>
              <a:t> К.У., </a:t>
            </a:r>
            <a:r>
              <a:rPr lang="ru-RU" dirty="0" err="1" smtClean="0"/>
              <a:t>Винокурова</a:t>
            </a:r>
            <a:r>
              <a:rPr lang="ru-RU" dirty="0" smtClean="0"/>
              <a:t> И.А.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642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Эффективность созданной в ГУ «РНПЦ «Мать и дитя» системы оказания помощи недоношенным детям выражается в значительном улучшении выживаемости, снижении </a:t>
            </a:r>
            <a:r>
              <a:rPr lang="ru-RU" dirty="0" err="1" smtClean="0"/>
              <a:t>инвалидизации</a:t>
            </a:r>
            <a:r>
              <a:rPr lang="ru-RU" dirty="0" smtClean="0"/>
              <a:t> и повышении качества жизни маленьких пациентов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880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773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Ежегодно в Беларуси рождается около 4500 недоношенных детей, более 250 из них имеют экстремально низкую массу при рождении.</a:t>
            </a:r>
          </a:p>
          <a:p>
            <a:pPr lvl="0"/>
            <a:r>
              <a:rPr lang="ru-RU" dirty="0" smtClean="0"/>
              <a:t>В педиатрическом отделении для недоношенных новорожденных детей ГУ «РНПЦ «Мать и Дитя» за год выхаживается </a:t>
            </a:r>
            <a:r>
              <a:rPr lang="ru-RU" smtClean="0"/>
              <a:t>600-650 младенцев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8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Важная роль в сохранении и укреплении здоровья недоношенных детей принадлежит </a:t>
            </a:r>
            <a:r>
              <a:rPr lang="ru-RU" dirty="0" err="1" smtClean="0"/>
              <a:t>разноуровневой</a:t>
            </a:r>
            <a:r>
              <a:rPr lang="ru-RU" dirty="0" smtClean="0"/>
              <a:t> системе организации медицинской помощи.</a:t>
            </a:r>
          </a:p>
          <a:p>
            <a:r>
              <a:rPr lang="ru-RU" dirty="0" smtClean="0"/>
              <a:t>Помощь недоношенным детям оказывается на 3 и 4 уровнях.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31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060848"/>
            <a:ext cx="8147248" cy="3946443"/>
          </a:xfrm>
        </p:spPr>
        <p:txBody>
          <a:bodyPr/>
          <a:lstStyle/>
          <a:p>
            <a:r>
              <a:rPr lang="ru-RU" sz="4000" dirty="0" smtClean="0"/>
              <a:t>Раннее начало</a:t>
            </a:r>
          </a:p>
          <a:p>
            <a:r>
              <a:rPr lang="ru-RU" sz="4000" dirty="0" err="1" smtClean="0"/>
              <a:t>Этапность</a:t>
            </a:r>
            <a:endParaRPr lang="ru-RU" sz="4000" dirty="0" smtClean="0"/>
          </a:p>
          <a:p>
            <a:r>
              <a:rPr lang="ru-RU" sz="4000" dirty="0" smtClean="0"/>
              <a:t>Комплексность</a:t>
            </a:r>
          </a:p>
          <a:p>
            <a:r>
              <a:rPr lang="ru-RU" sz="4000" dirty="0" smtClean="0"/>
              <a:t>Преемственность</a:t>
            </a:r>
          </a:p>
          <a:p>
            <a:r>
              <a:rPr lang="ru-RU" sz="4000" dirty="0" smtClean="0"/>
              <a:t>Индивидуальность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14176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Основные принципы оказания лечебно-реабилитационной помощи недоношенным детям: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22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064665"/>
              </p:ext>
            </p:extLst>
          </p:nvPr>
        </p:nvGraphicFramePr>
        <p:xfrm>
          <a:off x="467544" y="476672"/>
          <a:ext cx="82296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99412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120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Проведение интенсивной терапии недоношенным новорожденным, включая детей с экстремально низкой массой тела, путем применения современных методов терапии</a:t>
            </a:r>
          </a:p>
          <a:p>
            <a:r>
              <a:rPr lang="ru-RU" dirty="0" smtClean="0"/>
              <a:t>Создание специальных условий </a:t>
            </a:r>
            <a:r>
              <a:rPr lang="ru-RU" dirty="0" err="1" smtClean="0"/>
              <a:t>глубоконедоношенным</a:t>
            </a:r>
            <a:r>
              <a:rPr lang="ru-RU" dirty="0" smtClean="0"/>
              <a:t> детям, максимально приближенных к внутриутробной жизни</a:t>
            </a:r>
          </a:p>
          <a:p>
            <a:r>
              <a:rPr lang="ru-RU" dirty="0" smtClean="0"/>
              <a:t>Использование современных </a:t>
            </a:r>
            <a:r>
              <a:rPr lang="ru-RU" dirty="0" err="1" smtClean="0"/>
              <a:t>кювезов</a:t>
            </a:r>
            <a:r>
              <a:rPr lang="ru-RU" dirty="0" smtClean="0"/>
              <a:t>, защищающих от шума, яркого света</a:t>
            </a:r>
          </a:p>
          <a:p>
            <a:r>
              <a:rPr lang="ru-RU" dirty="0" smtClean="0"/>
              <a:t>Лечебное питание недоношенных с помощью специализированных смесей и парентеральных нутриентов</a:t>
            </a:r>
          </a:p>
          <a:p>
            <a:r>
              <a:rPr lang="ru-RU" dirty="0" smtClean="0"/>
              <a:t>Офтальмологический скрининг и при необходимости- осуществление </a:t>
            </a:r>
            <a:r>
              <a:rPr lang="ru-RU" dirty="0" err="1" smtClean="0"/>
              <a:t>лазерокоагуляции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 </a:t>
            </a:r>
            <a:r>
              <a:rPr lang="ru-RU" dirty="0" smtClean="0"/>
              <a:t>1-м</a:t>
            </a:r>
            <a:r>
              <a:rPr lang="ru-RU" dirty="0" smtClean="0"/>
              <a:t> этапе </a:t>
            </a:r>
            <a:r>
              <a:rPr lang="ru-RU" dirty="0" err="1"/>
              <a:t>реализиуются</a:t>
            </a:r>
            <a:r>
              <a:rPr lang="ru-RU" dirty="0"/>
              <a:t> следующие цели: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59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Обеспечиваются максимально возможные условия для взаимной адаптации матери и ребенка. Большинство палат в отделении- это палаты совместного </a:t>
            </a:r>
            <a:r>
              <a:rPr lang="ru-RU" dirty="0" err="1" smtClean="0"/>
              <a:t>прибывания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Используются самые современные технологии выхаживания и реабилитации</a:t>
            </a:r>
          </a:p>
          <a:p>
            <a:r>
              <a:rPr lang="ru-RU" dirty="0" smtClean="0"/>
              <a:t>Оказание квалифицированной медицинской помощи недоношенным детям различных сроков </a:t>
            </a:r>
            <a:r>
              <a:rPr lang="ru-RU" dirty="0" err="1" smtClean="0"/>
              <a:t>гестации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педиатрическим отделении для недоношенных новорожденных: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378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5"/>
          </a:xfrm>
        </p:spPr>
        <p:txBody>
          <a:bodyPr/>
          <a:lstStyle/>
          <a:p>
            <a:r>
              <a:rPr lang="ru-RU" dirty="0" smtClean="0"/>
              <a:t>Стойкое восстановление или компенсацию неврологических нарушений</a:t>
            </a:r>
          </a:p>
          <a:p>
            <a:r>
              <a:rPr lang="ru-RU" dirty="0" smtClean="0"/>
              <a:t>Раннюю стимуляцию психического и предречевого развития</a:t>
            </a:r>
          </a:p>
          <a:p>
            <a:r>
              <a:rPr lang="ru-RU" dirty="0" smtClean="0"/>
              <a:t>Используются различные виды массажа</a:t>
            </a:r>
          </a:p>
          <a:p>
            <a:r>
              <a:rPr lang="ru-RU" dirty="0" smtClean="0"/>
              <a:t>Ортопедическая коррекция</a:t>
            </a:r>
          </a:p>
          <a:p>
            <a:r>
              <a:rPr lang="ru-RU" dirty="0" smtClean="0"/>
              <a:t>Комплексное </a:t>
            </a:r>
            <a:r>
              <a:rPr lang="ru-RU" smtClean="0"/>
              <a:t>диагностическое обследование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 smtClean="0"/>
              <a:t>Педиатрическое отделение для новорожденных детей с перинатальной патологией нервной системы осуществляет: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571783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Планирование сроков и объема наблюдения</a:t>
            </a:r>
          </a:p>
          <a:p>
            <a:r>
              <a:rPr lang="ru-RU" dirty="0" smtClean="0"/>
              <a:t>Контроль за выполнением рекомендаций и динамическим наблюдением</a:t>
            </a:r>
          </a:p>
          <a:p>
            <a:r>
              <a:rPr lang="ru-RU" dirty="0" smtClean="0"/>
              <a:t>Оценка качества медицинской помощи и ее эффективности</a:t>
            </a:r>
          </a:p>
          <a:p>
            <a:r>
              <a:rPr lang="ru-RU" dirty="0" smtClean="0"/>
              <a:t>Обеспечение взаимодействия с организациями здравоохранения </a:t>
            </a:r>
            <a:r>
              <a:rPr lang="ru-RU" dirty="0" err="1" smtClean="0"/>
              <a:t>г.Минска</a:t>
            </a:r>
            <a:r>
              <a:rPr lang="ru-RU" dirty="0" smtClean="0"/>
              <a:t> и регионов</a:t>
            </a:r>
          </a:p>
          <a:p>
            <a:r>
              <a:rPr lang="ru-RU" dirty="0" smtClean="0"/>
              <a:t>Консультативный прием врачей-специалистов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Катамнестический кабинет выполняет следующие функции: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149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348</TotalTime>
  <Words>324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Выхаживание недоношенных детей в ГУ «РНПЦ «Мать и дитя»</vt:lpstr>
      <vt:lpstr>Презентация PowerPoint</vt:lpstr>
      <vt:lpstr>Презентация PowerPoint</vt:lpstr>
      <vt:lpstr> Основные принципы оказания лечебно-реабилитационной помощи недоношенным детям:</vt:lpstr>
      <vt:lpstr>Презентация PowerPoint</vt:lpstr>
      <vt:lpstr>На 1-м этапе реализиуются следующие цели: </vt:lpstr>
      <vt:lpstr>В педиатрическим отделении для недоношенных новорожденных:</vt:lpstr>
      <vt:lpstr>Педиатрическое отделение для новорожденных детей с перинатальной патологией нервной системы осуществляет:</vt:lpstr>
      <vt:lpstr>Катамнестический кабинет выполняет следующие функции:</vt:lpstr>
      <vt:lpstr>Презентация PowerPoint</vt:lpstr>
      <vt:lpstr>        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Выхаживание недоношенных детей в ГУ «РНПЦ «Мать и дитя»</dc:title>
  <dc:creator>Пользователь Windows</dc:creator>
  <cp:lastModifiedBy>Пользователь Windows</cp:lastModifiedBy>
  <cp:revision>23</cp:revision>
  <dcterms:created xsi:type="dcterms:W3CDTF">2018-05-23T07:18:16Z</dcterms:created>
  <dcterms:modified xsi:type="dcterms:W3CDTF">2018-05-30T04:44:04Z</dcterms:modified>
</cp:coreProperties>
</file>