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381" r:id="rId3"/>
    <p:sldId id="305" r:id="rId4"/>
    <p:sldId id="260" r:id="rId5"/>
    <p:sldId id="304" r:id="rId6"/>
    <p:sldId id="325" r:id="rId7"/>
    <p:sldId id="323" r:id="rId8"/>
    <p:sldId id="324" r:id="rId9"/>
    <p:sldId id="326" r:id="rId10"/>
    <p:sldId id="385" r:id="rId11"/>
    <p:sldId id="327" r:id="rId12"/>
    <p:sldId id="397" r:id="rId13"/>
    <p:sldId id="399" r:id="rId14"/>
    <p:sldId id="328" r:id="rId15"/>
    <p:sldId id="400" r:id="rId16"/>
    <p:sldId id="398" r:id="rId17"/>
    <p:sldId id="330" r:id="rId18"/>
    <p:sldId id="333" r:id="rId19"/>
    <p:sldId id="396" r:id="rId20"/>
    <p:sldId id="394" r:id="rId21"/>
    <p:sldId id="392" r:id="rId22"/>
    <p:sldId id="340" r:id="rId23"/>
    <p:sldId id="338" r:id="rId24"/>
    <p:sldId id="402" r:id="rId25"/>
    <p:sldId id="401" r:id="rId26"/>
    <p:sldId id="34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E405B0A-38C5-448B-B7E2-48FF74DBA344}">
          <p14:sldIdLst>
            <p14:sldId id="256"/>
            <p14:sldId id="347"/>
            <p14:sldId id="381"/>
            <p14:sldId id="305"/>
          </p14:sldIdLst>
        </p14:section>
        <p14:section name="Раздел без заголовка" id="{1009C268-31FC-4CEE-99DA-E233A32D7495}">
          <p14:sldIdLst>
            <p14:sldId id="260"/>
            <p14:sldId id="304"/>
            <p14:sldId id="307"/>
            <p14:sldId id="382"/>
            <p14:sldId id="348"/>
            <p14:sldId id="384"/>
            <p14:sldId id="383"/>
            <p14:sldId id="351"/>
            <p14:sldId id="352"/>
            <p14:sldId id="353"/>
            <p14:sldId id="354"/>
            <p14:sldId id="356"/>
            <p14:sldId id="357"/>
            <p14:sldId id="310"/>
            <p14:sldId id="349"/>
            <p14:sldId id="311"/>
            <p14:sldId id="372"/>
            <p14:sldId id="370"/>
            <p14:sldId id="371"/>
            <p14:sldId id="320"/>
            <p14:sldId id="359"/>
            <p14:sldId id="314"/>
            <p14:sldId id="312"/>
            <p14:sldId id="259"/>
            <p14:sldId id="281"/>
            <p14:sldId id="278"/>
            <p14:sldId id="367"/>
            <p14:sldId id="308"/>
            <p14:sldId id="269"/>
            <p14:sldId id="295"/>
            <p14:sldId id="297"/>
            <p14:sldId id="262"/>
            <p14:sldId id="286"/>
            <p14:sldId id="263"/>
            <p14:sldId id="298"/>
            <p14:sldId id="321"/>
            <p14:sldId id="322"/>
            <p14:sldId id="266"/>
            <p14:sldId id="267"/>
            <p14:sldId id="289"/>
            <p14:sldId id="275"/>
            <p14:sldId id="376"/>
            <p14:sldId id="377"/>
            <p14:sldId id="378"/>
            <p14:sldId id="360"/>
            <p14:sldId id="315"/>
            <p14:sldId id="362"/>
            <p14:sldId id="270"/>
            <p14:sldId id="271"/>
            <p14:sldId id="316"/>
            <p14:sldId id="369"/>
            <p14:sldId id="299"/>
            <p14:sldId id="300"/>
            <p14:sldId id="301"/>
            <p14:sldId id="331"/>
            <p14:sldId id="332"/>
            <p14:sldId id="364"/>
            <p14:sldId id="363"/>
            <p14:sldId id="368"/>
            <p14:sldId id="365"/>
            <p14:sldId id="380"/>
            <p14:sldId id="366"/>
            <p14:sldId id="373"/>
            <p14:sldId id="375"/>
            <p14:sldId id="323"/>
            <p14:sldId id="324"/>
            <p14:sldId id="325"/>
            <p14:sldId id="326"/>
            <p14:sldId id="385"/>
            <p14:sldId id="327"/>
            <p14:sldId id="328"/>
            <p14:sldId id="330"/>
            <p14:sldId id="334"/>
            <p14:sldId id="333"/>
            <p14:sldId id="345"/>
            <p14:sldId id="386"/>
            <p14:sldId id="387"/>
            <p14:sldId id="388"/>
            <p14:sldId id="389"/>
            <p14:sldId id="390"/>
            <p14:sldId id="391"/>
            <p14:sldId id="397"/>
            <p14:sldId id="396"/>
            <p14:sldId id="395"/>
            <p14:sldId id="394"/>
            <p14:sldId id="393"/>
            <p14:sldId id="392"/>
            <p14:sldId id="339"/>
            <p14:sldId id="346"/>
            <p14:sldId id="340"/>
            <p14:sldId id="341"/>
            <p14:sldId id="338"/>
            <p14:sldId id="3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ech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1960" autoAdjust="0"/>
  </p:normalViewPr>
  <p:slideViewPr>
    <p:cSldViewPr>
      <p:cViewPr varScale="1">
        <p:scale>
          <a:sx n="76" d="100"/>
          <a:sy n="76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10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2;&#1086;&#1080;%20&#1076;&#1086;&#1082;&#1091;&#1084;&#1077;&#1085;&#1090;&#1099;\&#1055;&#1077;&#1076;&#1080;&#1072;&#1090;&#1088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2"/>
          <c:order val="0"/>
          <c:tx>
            <c:strRef>
              <c:f>Лист1!$B$1</c:f>
              <c:strCache>
                <c:ptCount val="1"/>
                <c:pt idx="0">
                  <c:v>ЭНМТ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Лист1!$A$2:$A$18</c:f>
              <c:numCache>
                <c:formatCode>@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  <c:pt idx="4">
                  <c:v>6</c:v>
                </c:pt>
                <c:pt idx="5">
                  <c:v>9</c:v>
                </c:pt>
                <c:pt idx="6">
                  <c:v>11</c:v>
                </c:pt>
                <c:pt idx="7">
                  <c:v>9</c:v>
                </c:pt>
                <c:pt idx="8">
                  <c:v>10</c:v>
                </c:pt>
                <c:pt idx="9">
                  <c:v>6</c:v>
                </c:pt>
                <c:pt idx="10">
                  <c:v>14</c:v>
                </c:pt>
                <c:pt idx="11">
                  <c:v>7</c:v>
                </c:pt>
                <c:pt idx="12">
                  <c:v>7</c:v>
                </c:pt>
                <c:pt idx="13">
                  <c:v>15</c:v>
                </c:pt>
                <c:pt idx="14">
                  <c:v>12</c:v>
                </c:pt>
                <c:pt idx="15">
                  <c:v>11</c:v>
                </c:pt>
                <c:pt idx="1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C6-457D-9B39-C1DC60EB928B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ОНМТ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Лист1!$A$2:$A$18</c:f>
              <c:numCache>
                <c:formatCode>@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21</c:v>
                </c:pt>
                <c:pt idx="1">
                  <c:v>18</c:v>
                </c:pt>
                <c:pt idx="2">
                  <c:v>13</c:v>
                </c:pt>
                <c:pt idx="3">
                  <c:v>20</c:v>
                </c:pt>
                <c:pt idx="4">
                  <c:v>24</c:v>
                </c:pt>
                <c:pt idx="5">
                  <c:v>24</c:v>
                </c:pt>
                <c:pt idx="6">
                  <c:v>22</c:v>
                </c:pt>
                <c:pt idx="7">
                  <c:v>12</c:v>
                </c:pt>
                <c:pt idx="8">
                  <c:v>42</c:v>
                </c:pt>
                <c:pt idx="9">
                  <c:v>30</c:v>
                </c:pt>
                <c:pt idx="10">
                  <c:v>32</c:v>
                </c:pt>
                <c:pt idx="11">
                  <c:v>51</c:v>
                </c:pt>
                <c:pt idx="12">
                  <c:v>39</c:v>
                </c:pt>
                <c:pt idx="13">
                  <c:v>36</c:v>
                </c:pt>
                <c:pt idx="14">
                  <c:v>53</c:v>
                </c:pt>
                <c:pt idx="15">
                  <c:v>59</c:v>
                </c:pt>
                <c:pt idx="16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C6-457D-9B39-C1DC60EB928B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Всего детей
с ОНМТ и ЭНМТ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Лист1!$A$2:$A$18</c:f>
              <c:numCache>
                <c:formatCode>@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29</c:v>
                </c:pt>
                <c:pt idx="4">
                  <c:v>30</c:v>
                </c:pt>
                <c:pt idx="5">
                  <c:v>33</c:v>
                </c:pt>
                <c:pt idx="6">
                  <c:v>33</c:v>
                </c:pt>
                <c:pt idx="7">
                  <c:v>19</c:v>
                </c:pt>
                <c:pt idx="8">
                  <c:v>52</c:v>
                </c:pt>
                <c:pt idx="9">
                  <c:v>36</c:v>
                </c:pt>
                <c:pt idx="10">
                  <c:v>46</c:v>
                </c:pt>
                <c:pt idx="11">
                  <c:v>58</c:v>
                </c:pt>
                <c:pt idx="12">
                  <c:v>46</c:v>
                </c:pt>
                <c:pt idx="13">
                  <c:v>51</c:v>
                </c:pt>
                <c:pt idx="14">
                  <c:v>65</c:v>
                </c:pt>
                <c:pt idx="15">
                  <c:v>70</c:v>
                </c:pt>
                <c:pt idx="16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C6-457D-9B39-C1DC60EB928B}"/>
            </c:ext>
          </c:extLst>
        </c:ser>
        <c:marker val="1"/>
        <c:axId val="57730944"/>
        <c:axId val="57732480"/>
      </c:lineChart>
      <c:catAx>
        <c:axId val="57730944"/>
        <c:scaling>
          <c:orientation val="minMax"/>
        </c:scaling>
        <c:axPos val="b"/>
        <c:numFmt formatCode="@" sourceLinked="1"/>
        <c:tickLblPos val="nextTo"/>
        <c:crossAx val="57732480"/>
        <c:crosses val="autoZero"/>
        <c:auto val="1"/>
        <c:lblAlgn val="ctr"/>
        <c:lblOffset val="100"/>
      </c:catAx>
      <c:valAx>
        <c:axId val="57732480"/>
        <c:scaling>
          <c:orientation val="minMax"/>
        </c:scaling>
        <c:axPos val="l"/>
        <c:numFmt formatCode="General" sourceLinked="1"/>
        <c:tickLblPos val="nextTo"/>
        <c:crossAx val="5773094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30T21:47:54.95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2647F-A88A-479F-93A1-D77EB83AC5A7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CFA3D-6390-4183-AC6F-A6B1F4107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5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CAF8F8-C88B-4847-9AE5-1C632ADC464A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113CC7-4E7E-4788-861B-076C36E5E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679407" cy="32403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перспективах сотрудничества медицинского сообщества с РОО «Рано» в регионах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285082" cy="136815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Креч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Зеноновна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зав. педиатрическим отделением для недоношенных детей,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ГГКБ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г.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Гомель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83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одители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3822192" cy="639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увства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2132856"/>
            <a:ext cx="3885827" cy="291318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трах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еуверенность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увство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вины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ревога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Материнская несостоятельность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Грусть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Неспособность повлиять на ситуацию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1484784"/>
            <a:ext cx="3822192" cy="6397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de-DE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опросы</a:t>
            </a:r>
            <a:r>
              <a:rPr 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004048" y="2276872"/>
            <a:ext cx="3678176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ыживет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станутся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дефекты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виноватых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информации</a:t>
            </a: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6156176" y="3861048"/>
            <a:ext cx="663208" cy="11277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7165732">
            <a:off x="3592939" y="4666660"/>
            <a:ext cx="663208" cy="1305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5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50851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столько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пожелает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кормление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успокаивает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разговаривают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поют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читают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поглаживают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прижимают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важную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быстрому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-зависимость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анний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взаимоотношений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олжны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одители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824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Активный поиск решения имеющейся проблемы (чтение медицинской литературы, общение на форумах, активные вопросы специалистам)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Непрерывная реабилитация недоношенного ребенка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Семья и социальное окружение может помочь, а может оказать негативное влияние на ребенка и его дальнейшее физическое и психическое здоровье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Материальные затраты на реабилитацию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Неуверенность в завтрашнем дне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долгосрочной перспективы в плане здоровья и развития ребенка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Трудности планирования жизни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распорядка семьи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Трудности для родителей: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2405" y="2420888"/>
            <a:ext cx="8856984" cy="40267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тветственность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сегда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позитивное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абота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команде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рофессионализм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олидарность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заимное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уважение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оддержание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переживаний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958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едперсонал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59" cy="525658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Разносторонние знания врача по вопросам оказания помощи детям с отклонениями в развитии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Эмоциональная нейтральность, способность проявить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эмпатию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сохранить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спокойстви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«заражать» оптимизмом, мобилизовать семью к активным действиям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Понимание ожиданий родителей и искренность в общении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Позитивное отношение к ребенку, проявление заинтересованности к его успехам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Способность давать семье конкретные, понятные ответы «доступным языком»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Помощь семье в постановке «малых целей», достижение которых будет способствовать решению конкретной проблемы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Лечащий врач: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3" cy="43924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Корректное информирование о состоянии здоровья ребенка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Психологическая помощь и поддержка семьи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Обсуждение вопросов, касающихся развития, поведения, воспитания, обучения ребенка (лекции, тренинги, общение «медперсонал-родители»)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Обратная связь с медперсоналом, участвующем в лечении и выхаживании недоношенного ребенка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Профилактика преждевременных родов 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помощи семье: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924944"/>
            <a:ext cx="8712968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доровье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таковой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недостатков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полного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физического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душевного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благополучия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9201048" cy="6858001"/>
          </a:xfrm>
        </p:spPr>
      </p:pic>
    </p:spTree>
    <p:extLst>
      <p:ext uri="{BB962C8B-B14F-4D97-AF65-F5344CB8AC3E}">
        <p14:creationId xmlns:p14="http://schemas.microsoft.com/office/powerpoint/2010/main" xmlns="" val="24787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маловесных детей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2060848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36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3000" b="-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56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5000" t="-11000" r="5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708920"/>
            <a:ext cx="8640960" cy="34506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величение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выживаемости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глубоконедоношенных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новорожденных</a:t>
            </a:r>
            <a:endParaRPr lang="de-D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нижение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ятрогенной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овышение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de-D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нижение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инвалидности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0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825074"/>
            <a:ext cx="864096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Создать условия, близкие к внутриматочной среде и одновременно соответствующие жизни вне матки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Достичь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роста, близкую к внутриутробной </a:t>
            </a: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0749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de-DE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адача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4283968" cy="248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73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попробуем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  <a:r>
              <a:rPr lang="de-DE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невозможное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</a:t>
            </a:r>
            <a:r>
              <a:rPr lang="de-DE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реалистичными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Гевара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Медицинские  работники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Родители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контакт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de-DE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de-DE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итание</a:t>
            </a:r>
            <a:endParaRPr lang="ru-RU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</a:t>
            </a:r>
            <a:r>
              <a:rPr lang="de-DE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</a:t>
            </a:r>
            <a:r>
              <a:rPr lang="de-DE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непрофессиональных консультантов</a:t>
            </a:r>
            <a:r>
              <a:rPr lang="de-D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786416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ешение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836483" cy="21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32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ебенок</a:t>
            </a:r>
            <a:endParaRPr lang="de-DE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одители</a:t>
            </a:r>
            <a:endParaRPr lang="de-DE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едперсонал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учавствует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1844824"/>
            <a:ext cx="3637097" cy="45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15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696365" cy="409876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збегать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громких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резких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тишину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палате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тсутствие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яркого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накидка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кувез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плановых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манипуляций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манипуляции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санация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пункция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аспирация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желудочного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содержимого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показаниям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безболивание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20-40%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кладка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„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гнездо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кенгуру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аннее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8" y="476672"/>
            <a:ext cx="9468544" cy="1252728"/>
          </a:xfrm>
        </p:spPr>
        <p:txBody>
          <a:bodyPr>
            <a:noAutofit/>
          </a:bodyPr>
          <a:lstStyle/>
          <a:p>
            <a:r>
              <a:rPr lang="de-DE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de-DE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комфорта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7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334093" cy="45308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медперсонал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рассматриваются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олжен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развиваться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особенностями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сключение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реагирует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14-15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беременности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Тщательный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конроль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онтроль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О2 ( 85-96%)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ухода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9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35334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являюсь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онтактирует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окружающими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эмоций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ебенок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занимаешься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ждать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аждому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уюта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телесного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аждый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наблюдением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меньшего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медсестер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ривыкает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кувезе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de-DE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ебенок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700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О перспективах сотрудничества медицинского сообщества с РОО «Рано» в регионах</vt:lpstr>
      <vt:lpstr>Количество маловесных детей</vt:lpstr>
      <vt:lpstr>Цель:</vt:lpstr>
      <vt:lpstr>Задача  </vt:lpstr>
      <vt:lpstr>Решение</vt:lpstr>
      <vt:lpstr>Кто учавствует ?</vt:lpstr>
      <vt:lpstr>Создание и поддержание зоны комфорта</vt:lpstr>
      <vt:lpstr> Особенности ухода</vt:lpstr>
      <vt:lpstr>Ребенок </vt:lpstr>
      <vt:lpstr>Родители </vt:lpstr>
      <vt:lpstr>Родители </vt:lpstr>
      <vt:lpstr>Родители </vt:lpstr>
      <vt:lpstr>Трудности для родителей: </vt:lpstr>
      <vt:lpstr>Медперсонал </vt:lpstr>
      <vt:lpstr>Лечащий врач:</vt:lpstr>
      <vt:lpstr>Программа помощи семье:</vt:lpstr>
      <vt:lpstr>Результат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</vt:lpstr>
    </vt:vector>
  </TitlesOfParts>
  <Company>Nestlé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питания для дальнейшего роста и развития недоношенных детей</dc:title>
  <dc:creator>Denisenko,Ludmila,GOMEL,Infant Nutrition</dc:creator>
  <cp:lastModifiedBy> </cp:lastModifiedBy>
  <cp:revision>347</cp:revision>
  <dcterms:created xsi:type="dcterms:W3CDTF">2013-12-04T14:15:43Z</dcterms:created>
  <dcterms:modified xsi:type="dcterms:W3CDTF">2018-05-23T20:06:48Z</dcterms:modified>
</cp:coreProperties>
</file>